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56" r:id="rId2"/>
    <p:sldId id="289" r:id="rId3"/>
    <p:sldId id="288" r:id="rId4"/>
    <p:sldId id="258" r:id="rId5"/>
    <p:sldId id="259" r:id="rId6"/>
    <p:sldId id="283" r:id="rId7"/>
    <p:sldId id="287" r:id="rId8"/>
    <p:sldId id="284" r:id="rId9"/>
    <p:sldId id="291" r:id="rId10"/>
    <p:sldId id="293" r:id="rId11"/>
    <p:sldId id="294" r:id="rId12"/>
    <p:sldId id="278" r:id="rId13"/>
    <p:sldId id="279" r:id="rId14"/>
    <p:sldId id="280" r:id="rId15"/>
    <p:sldId id="2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933DDF-7EFB-4A6C-A4F9-4C5E5FDC39D1}" type="datetimeFigureOut">
              <a:rPr lang="en-US" smtClean="0"/>
              <a:pPr/>
              <a:t>25-Apr-15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EEC92-6510-4F1C-974F-DF064B16E6E9}" type="slidenum">
              <a:rPr lang="en-US" smtClean="0"/>
              <a:pPr/>
              <a:t>‹#›</a:t>
            </a:fld>
            <a:endParaRPr lang="en-US"/>
          </a:p>
        </p:txBody>
      </p:sp>
    </p:spTree>
    <p:extLst>
      <p:ext uri="{BB962C8B-B14F-4D97-AF65-F5344CB8AC3E}">
        <p14:creationId xmlns:p14="http://schemas.microsoft.com/office/powerpoint/2010/main" val="24611048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3FC08122-D941-4FF1-94F7-B1DA83AFBD2E}" type="datetimeFigureOut">
              <a:rPr lang="en-US" smtClean="0"/>
              <a:pPr/>
              <a:t>25-Apr-15</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C7521E69-F2AF-4ED8-97C7-D8BD0B6E0E6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8122-D941-4FF1-94F7-B1DA83AFBD2E}" type="datetimeFigureOut">
              <a:rPr lang="en-US" smtClean="0"/>
              <a:pPr/>
              <a:t>25-Apr-15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8122-D941-4FF1-94F7-B1DA83AFBD2E}" type="datetimeFigureOut">
              <a:rPr lang="en-US" smtClean="0"/>
              <a:pPr/>
              <a:t>25-Apr-15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C08122-D941-4FF1-94F7-B1DA83AFBD2E}" type="datetimeFigureOut">
              <a:rPr lang="en-US" smtClean="0"/>
              <a:pPr/>
              <a:t>25-Apr-15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C08122-D941-4FF1-94F7-B1DA83AFBD2E}" type="datetimeFigureOut">
              <a:rPr lang="en-US" smtClean="0"/>
              <a:pPr/>
              <a:t>25-Apr-15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C08122-D941-4FF1-94F7-B1DA83AFBD2E}" type="datetimeFigureOut">
              <a:rPr lang="en-US" smtClean="0"/>
              <a:pPr/>
              <a:t>25-Apr-15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3FC08122-D941-4FF1-94F7-B1DA83AFBD2E}" type="datetimeFigureOut">
              <a:rPr lang="en-US" smtClean="0"/>
              <a:pPr/>
              <a:t>25-Apr-15</a:t>
            </a:fld>
            <a:endParaRPr lang="en-US"/>
          </a:p>
        </p:txBody>
      </p:sp>
      <p:sp>
        <p:nvSpPr>
          <p:cNvPr id="27" name="Slide Number Placeholder 26"/>
          <p:cNvSpPr>
            <a:spLocks noGrp="1"/>
          </p:cNvSpPr>
          <p:nvPr>
            <p:ph type="sldNum" sz="quarter" idx="11"/>
          </p:nvPr>
        </p:nvSpPr>
        <p:spPr/>
        <p:txBody>
          <a:bodyPr rtlCol="0"/>
          <a:lstStyle/>
          <a:p>
            <a:fld id="{C7521E69-F2AF-4ED8-97C7-D8BD0B6E0E64}"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3FC08122-D941-4FF1-94F7-B1DA83AFBD2E}" type="datetimeFigureOut">
              <a:rPr lang="en-US" smtClean="0"/>
              <a:pPr/>
              <a:t>25-Apr-15</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C7521E69-F2AF-4ED8-97C7-D8BD0B6E0E6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C08122-D941-4FF1-94F7-B1DA83AFBD2E}" type="datetimeFigureOut">
              <a:rPr lang="en-US" smtClean="0"/>
              <a:pPr/>
              <a:t>25-Apr-15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C08122-D941-4FF1-94F7-B1DA83AFBD2E}" type="datetimeFigureOut">
              <a:rPr lang="en-US" smtClean="0"/>
              <a:pPr/>
              <a:t>25-Apr-15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C08122-D941-4FF1-94F7-B1DA83AFBD2E}" type="datetimeFigureOut">
              <a:rPr lang="en-US" smtClean="0"/>
              <a:pPr/>
              <a:t>25-Apr-15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21E69-F2AF-4ED8-97C7-D8BD0B6E0E6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FC08122-D941-4FF1-94F7-B1DA83AFBD2E}" type="datetimeFigureOut">
              <a:rPr lang="en-US" smtClean="0"/>
              <a:pPr/>
              <a:t>25-Apr-15</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C7521E69-F2AF-4ED8-97C7-D8BD0B6E0E6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transtutors.com/term/what-is-taperin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a:bodyPr>
          <a:lstStyle/>
          <a:p>
            <a:r>
              <a:rPr lang="en-US" sz="4000" dirty="0" smtClean="0"/>
              <a:t>Mechanics of Materials(ME-294)</a:t>
            </a:r>
            <a:endParaRPr lang="en-US" sz="4000" dirty="0"/>
          </a:p>
        </p:txBody>
      </p:sp>
      <p:sp>
        <p:nvSpPr>
          <p:cNvPr id="4" name="Subtitle 3"/>
          <p:cNvSpPr>
            <a:spLocks noGrp="1"/>
          </p:cNvSpPr>
          <p:nvPr>
            <p:ph type="subTitle" idx="1"/>
          </p:nvPr>
        </p:nvSpPr>
        <p:spPr>
          <a:xfrm>
            <a:off x="457200" y="3899938"/>
            <a:ext cx="7772400" cy="1752600"/>
          </a:xfrm>
        </p:spPr>
        <p:txBody>
          <a:bodyPr/>
          <a:lstStyle/>
          <a:p>
            <a:r>
              <a:rPr lang="en-US" dirty="0" smtClean="0"/>
              <a:t>Lecture 3:</a:t>
            </a:r>
          </a:p>
          <a:p>
            <a:pPr algn="ctr"/>
            <a:r>
              <a:rPr lang="en-US" dirty="0" smtClean="0"/>
              <a:t>Stresses and Strains in Bars of Varying Sections (Chapter 3 of </a:t>
            </a:r>
            <a:r>
              <a:rPr lang="en-US" dirty="0" err="1" smtClean="0"/>
              <a:t>R.S.Khurmi</a:t>
            </a:r>
            <a:r>
              <a:rPr lang="en-US" dirty="0" smtClean="0"/>
              <a:t>)</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8229600" cy="914400"/>
          </a:xfrm>
        </p:spPr>
        <p:txBody>
          <a:bodyPr>
            <a:normAutofit/>
          </a:bodyPr>
          <a:lstStyle/>
          <a:p>
            <a:r>
              <a:rPr lang="en-US" dirty="0" smtClean="0"/>
              <a:t>Allowable Load</a:t>
            </a:r>
            <a:endParaRPr lang="en-US" dirty="0"/>
          </a:p>
        </p:txBody>
      </p:sp>
      <p:sp>
        <p:nvSpPr>
          <p:cNvPr id="3" name="Content Placeholder 2"/>
          <p:cNvSpPr>
            <a:spLocks noGrp="1"/>
          </p:cNvSpPr>
          <p:nvPr>
            <p:ph idx="1"/>
          </p:nvPr>
        </p:nvSpPr>
        <p:spPr>
          <a:xfrm>
            <a:off x="457200" y="1905000"/>
            <a:ext cx="8229600" cy="4325112"/>
          </a:xfrm>
        </p:spPr>
        <p:txBody>
          <a:bodyPr/>
          <a:lstStyle/>
          <a:p>
            <a:r>
              <a:rPr lang="en-US" dirty="0" smtClean="0"/>
              <a:t>The maximum load that a structural member or a machine component will be allowed to carry under normal conditions of utilization is considerably smaller than the ultimate load. </a:t>
            </a:r>
          </a:p>
          <a:p>
            <a:endParaRPr lang="en-US" dirty="0" smtClean="0"/>
          </a:p>
          <a:p>
            <a:r>
              <a:rPr lang="en-US" dirty="0" smtClean="0"/>
              <a:t>This smaller load is referred to as the allowable load and, sometimes, as the working load or design load. </a:t>
            </a:r>
            <a:endParaRPr lang="en-US" dirty="0"/>
          </a:p>
        </p:txBody>
      </p:sp>
    </p:spTree>
    <p:extLst>
      <p:ext uri="{BB962C8B-B14F-4D97-AF65-F5344CB8AC3E}">
        <p14:creationId xmlns:p14="http://schemas.microsoft.com/office/powerpoint/2010/main" val="17022402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812536"/>
          </a:xfrm>
        </p:spPr>
        <p:txBody>
          <a:bodyPr>
            <a:normAutofit/>
          </a:bodyPr>
          <a:lstStyle/>
          <a:p>
            <a:pPr>
              <a:buNone/>
            </a:pPr>
            <a:r>
              <a:rPr lang="en-US" dirty="0" smtClean="0"/>
              <a:t>   Thus, only a fraction of the ultimate-load capacity of the member is utilized when the allowable load is applied. The remaining portion of the load-carrying capacity of the member is kept in reserve to assure its safe performance. The ratio of the ultimate load to the allowable load is used to define the factor of safety.</a:t>
            </a:r>
          </a:p>
        </p:txBody>
      </p:sp>
      <p:pic>
        <p:nvPicPr>
          <p:cNvPr id="1026" name="Picture 2"/>
          <p:cNvPicPr>
            <a:picLocks noChangeAspect="1" noChangeArrowheads="1"/>
          </p:cNvPicPr>
          <p:nvPr/>
        </p:nvPicPr>
        <p:blipFill>
          <a:blip r:embed="rId2"/>
          <a:srcRect l="22656" t="54167" r="47656" b="39974"/>
          <a:stretch>
            <a:fillRect/>
          </a:stretch>
        </p:blipFill>
        <p:spPr bwMode="auto">
          <a:xfrm>
            <a:off x="990600" y="4267200"/>
            <a:ext cx="6858000" cy="914400"/>
          </a:xfrm>
          <a:prstGeom prst="rect">
            <a:avLst/>
          </a:prstGeom>
          <a:noFill/>
          <a:ln w="9525">
            <a:noFill/>
            <a:miter lim="800000"/>
            <a:headEnd/>
            <a:tailEnd/>
          </a:ln>
          <a:effectLst/>
        </p:spPr>
      </p:pic>
      <p:pic>
        <p:nvPicPr>
          <p:cNvPr id="5" name="Picture 2"/>
          <p:cNvPicPr>
            <a:picLocks noChangeAspect="1" noChangeArrowheads="1"/>
          </p:cNvPicPr>
          <p:nvPr/>
        </p:nvPicPr>
        <p:blipFill>
          <a:blip r:embed="rId2"/>
          <a:srcRect l="22656" t="66472" r="47656" b="27083"/>
          <a:stretch>
            <a:fillRect/>
          </a:stretch>
        </p:blipFill>
        <p:spPr bwMode="auto">
          <a:xfrm>
            <a:off x="1143000" y="5181600"/>
            <a:ext cx="6705600" cy="990600"/>
          </a:xfrm>
          <a:prstGeom prst="rect">
            <a:avLst/>
          </a:prstGeom>
          <a:noFill/>
          <a:ln w="9525">
            <a:noFill/>
            <a:miter lim="800000"/>
            <a:headEnd/>
            <a:tailEnd/>
          </a:ln>
          <a:effectLst/>
        </p:spPr>
      </p:pic>
    </p:spTree>
    <p:extLst>
      <p:ext uri="{BB962C8B-B14F-4D97-AF65-F5344CB8AC3E}">
        <p14:creationId xmlns:p14="http://schemas.microsoft.com/office/powerpoint/2010/main" val="101379464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dirty="0" smtClean="0"/>
              <a:t>Factors of safety</a:t>
            </a:r>
            <a:endParaRPr lang="en-US" dirty="0"/>
          </a:p>
        </p:txBody>
      </p:sp>
      <p:sp>
        <p:nvSpPr>
          <p:cNvPr id="3" name="Content Placeholder 2"/>
          <p:cNvSpPr>
            <a:spLocks noGrp="1"/>
          </p:cNvSpPr>
          <p:nvPr>
            <p:ph idx="1"/>
          </p:nvPr>
        </p:nvSpPr>
        <p:spPr>
          <a:xfrm>
            <a:off x="304800" y="1295400"/>
            <a:ext cx="8458200" cy="5257800"/>
          </a:xfrm>
        </p:spPr>
        <p:txBody>
          <a:bodyPr>
            <a:noAutofit/>
          </a:bodyPr>
          <a:lstStyle/>
          <a:p>
            <a:r>
              <a:rPr lang="en-US" sz="2000" dirty="0" smtClean="0"/>
              <a:t>Since strength is the ability of a structure to resist loads, the preceding criterion can be restated as follows: The actual strength of a structure must exceed the required strength. The ratio of the actual strength to the required strength is called the factor of safety n: </a:t>
            </a:r>
          </a:p>
          <a:p>
            <a:pPr>
              <a:buNone/>
            </a:pPr>
            <a:endParaRPr lang="en-US" sz="1600" dirty="0" smtClean="0"/>
          </a:p>
          <a:p>
            <a:pPr>
              <a:buNone/>
            </a:pPr>
            <a:endParaRPr lang="en-US" sz="1600" dirty="0" smtClean="0"/>
          </a:p>
          <a:p>
            <a:pPr>
              <a:buNone/>
            </a:pPr>
            <a:endParaRPr lang="en-US" sz="1600" dirty="0" smtClean="0"/>
          </a:p>
          <a:p>
            <a:pPr>
              <a:buNone/>
            </a:pPr>
            <a:endParaRPr lang="en-US" sz="1600" dirty="0" smtClean="0"/>
          </a:p>
          <a:p>
            <a:endParaRPr lang="en-US" sz="1600" dirty="0" smtClean="0"/>
          </a:p>
          <a:p>
            <a:r>
              <a:rPr lang="en-US" sz="2000" dirty="0" smtClean="0"/>
              <a:t>n &gt; 1.0 if failure is to be avoided. Depending upon the circumstances, factors of safety from slightly above 1.0 to as much as 10 are used.</a:t>
            </a:r>
          </a:p>
          <a:p>
            <a:r>
              <a:rPr lang="en-US" sz="2000" dirty="0" smtClean="0"/>
              <a:t> If the factor of safety is too low, the likelihood of failure will be high and the structure will be unacceptable; if the factor is too large, the structure will be wasteful of materials and perhaps unsuitable for its function (for instance, it may be too heavy). </a:t>
            </a:r>
          </a:p>
        </p:txBody>
      </p:sp>
      <p:pic>
        <p:nvPicPr>
          <p:cNvPr id="2052" name="Picture 4"/>
          <p:cNvPicPr>
            <a:picLocks noChangeAspect="1" noChangeArrowheads="1"/>
          </p:cNvPicPr>
          <p:nvPr/>
        </p:nvPicPr>
        <p:blipFill>
          <a:blip r:embed="rId2"/>
          <a:srcRect l="50782" t="44792" r="25000" b="48958"/>
          <a:stretch>
            <a:fillRect/>
          </a:stretch>
        </p:blipFill>
        <p:spPr bwMode="auto">
          <a:xfrm>
            <a:off x="3124200" y="2667000"/>
            <a:ext cx="3048000" cy="9144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762000"/>
          </a:xfrm>
        </p:spPr>
        <p:txBody>
          <a:bodyPr/>
          <a:lstStyle/>
          <a:p>
            <a:r>
              <a:rPr lang="en-US" dirty="0" smtClean="0"/>
              <a:t>Factors of safety</a:t>
            </a:r>
            <a:endParaRPr lang="en-US" dirty="0"/>
          </a:p>
        </p:txBody>
      </p:sp>
      <p:sp>
        <p:nvSpPr>
          <p:cNvPr id="3" name="Content Placeholder 2"/>
          <p:cNvSpPr>
            <a:spLocks noGrp="1"/>
          </p:cNvSpPr>
          <p:nvPr>
            <p:ph idx="1"/>
          </p:nvPr>
        </p:nvSpPr>
        <p:spPr>
          <a:xfrm>
            <a:off x="304800" y="1295400"/>
            <a:ext cx="8458200" cy="5181600"/>
          </a:xfrm>
        </p:spPr>
        <p:txBody>
          <a:bodyPr>
            <a:noAutofit/>
          </a:bodyPr>
          <a:lstStyle/>
          <a:p>
            <a:r>
              <a:rPr lang="en-US" sz="2000" dirty="0" smtClean="0"/>
              <a:t>The incorporation of factors of safety into design is not a simple matter, because both strength and failure have many different meanings. Strength may be measured by the</a:t>
            </a:r>
          </a:p>
          <a:p>
            <a:pPr lvl="1"/>
            <a:r>
              <a:rPr lang="en-US" sz="2000" dirty="0" smtClean="0"/>
              <a:t> load-carrying capacity of a structure, or</a:t>
            </a:r>
          </a:p>
          <a:p>
            <a:pPr lvl="1"/>
            <a:r>
              <a:rPr lang="en-US" sz="2000" dirty="0" smtClean="0"/>
              <a:t> it may be measured by the stress in the material.</a:t>
            </a:r>
          </a:p>
          <a:p>
            <a:r>
              <a:rPr lang="en-US" sz="2000" dirty="0" smtClean="0"/>
              <a:t> Failure may mean </a:t>
            </a:r>
          </a:p>
          <a:p>
            <a:pPr lvl="1"/>
            <a:r>
              <a:rPr lang="en-US" sz="1800" dirty="0" smtClean="0"/>
              <a:t>the fracture and complete collapse of a structure,</a:t>
            </a:r>
          </a:p>
          <a:p>
            <a:pPr lvl="1"/>
            <a:r>
              <a:rPr lang="en-US" sz="1800" dirty="0" smtClean="0"/>
              <a:t> or it may mean that the deformations have become so large that the structure can no longer perform its intended functions. </a:t>
            </a:r>
          </a:p>
          <a:p>
            <a:r>
              <a:rPr lang="en-US" sz="2000" dirty="0" smtClean="0"/>
              <a:t>The latter kind of failure may occur at loads much smaller than those that cause actual collapse. </a:t>
            </a:r>
          </a:p>
          <a:p>
            <a:r>
              <a:rPr lang="en-US" sz="2000" dirty="0" smtClean="0"/>
              <a:t>The provisions of codes and specifications are intended to provide reasonable levels of safety without unreasonable costs. </a:t>
            </a:r>
          </a:p>
          <a:p>
            <a:endParaRPr lang="en-US" sz="1600" dirty="0" smtClean="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534400" cy="5638800"/>
          </a:xfrm>
        </p:spPr>
        <p:txBody>
          <a:bodyPr>
            <a:normAutofit fontScale="70000" lnSpcReduction="20000"/>
          </a:bodyPr>
          <a:lstStyle/>
          <a:p>
            <a:r>
              <a:rPr lang="en-US" dirty="0" smtClean="0"/>
              <a:t> </a:t>
            </a:r>
            <a:r>
              <a:rPr lang="en-US" sz="3200" dirty="0" smtClean="0"/>
              <a:t>An allowable stress (or working stress) based on yield stress that must not be exceeded anywhere in the structure. Thus, </a:t>
            </a:r>
          </a:p>
          <a:p>
            <a:endParaRPr lang="en-US" sz="3200" dirty="0" smtClean="0"/>
          </a:p>
          <a:p>
            <a:pPr>
              <a:buNone/>
            </a:pPr>
            <a:endParaRPr lang="en-US" sz="3200" dirty="0" smtClean="0"/>
          </a:p>
          <a:p>
            <a:endParaRPr lang="en-US" sz="3200" dirty="0" smtClean="0"/>
          </a:p>
          <a:p>
            <a:r>
              <a:rPr lang="en-US" sz="3200" dirty="0" smtClean="0"/>
              <a:t>In building design, a typical factor of safety with respect to yielding in tension is 1.67; thus, a mild steel having a yield stress of 36 </a:t>
            </a:r>
            <a:r>
              <a:rPr lang="en-US" sz="3200" dirty="0" err="1" smtClean="0"/>
              <a:t>ksi</a:t>
            </a:r>
            <a:r>
              <a:rPr lang="en-US" sz="3200" dirty="0" smtClean="0"/>
              <a:t> has an allowable stress of 21.6 </a:t>
            </a:r>
            <a:r>
              <a:rPr lang="en-US" sz="3200" dirty="0" err="1" smtClean="0"/>
              <a:t>ksi</a:t>
            </a:r>
            <a:r>
              <a:rPr lang="en-US" sz="3200" dirty="0" smtClean="0"/>
              <a:t>.</a:t>
            </a:r>
          </a:p>
          <a:p>
            <a:pPr>
              <a:buNone/>
            </a:pPr>
            <a:endParaRPr lang="en-US" sz="3200" dirty="0" smtClean="0"/>
          </a:p>
          <a:p>
            <a:r>
              <a:rPr lang="en-US" sz="3200" dirty="0" smtClean="0"/>
              <a:t> Sometimes the factor of safety is applied to the ultimate stress instead of the yield stress. This method is suitable for brittle materials, such as concrete and some plastics, and for materials without a clearly defined yield stress, such as wood and high-strength steels. </a:t>
            </a:r>
          </a:p>
          <a:p>
            <a:r>
              <a:rPr lang="en-US" sz="3200" dirty="0" smtClean="0"/>
              <a:t>Factors of safety with respect to the ultimate strength of a material are usually larger than those based upon yield strength. In the case of mild steel, a factor of safety of 1.67 with respect to yielding corresponds to a factor of approximately 2.8 with respect to the ultimate strength. </a:t>
            </a:r>
          </a:p>
          <a:p>
            <a:pPr>
              <a:buNone/>
            </a:pPr>
            <a:endParaRPr lang="en-US" dirty="0"/>
          </a:p>
        </p:txBody>
      </p:sp>
      <p:pic>
        <p:nvPicPr>
          <p:cNvPr id="3074" name="Picture 2"/>
          <p:cNvPicPr>
            <a:picLocks noChangeAspect="1" noChangeArrowheads="1"/>
          </p:cNvPicPr>
          <p:nvPr/>
        </p:nvPicPr>
        <p:blipFill>
          <a:blip r:embed="rId2"/>
          <a:srcRect l="49219" t="20833" r="25781" b="72917"/>
          <a:stretch>
            <a:fillRect/>
          </a:stretch>
        </p:blipFill>
        <p:spPr bwMode="auto">
          <a:xfrm>
            <a:off x="2743200" y="1676400"/>
            <a:ext cx="3581400" cy="6858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Assignment=2</a:t>
            </a:r>
            <a:endParaRPr lang="en-US" dirty="0"/>
          </a:p>
        </p:txBody>
      </p:sp>
      <p:sp>
        <p:nvSpPr>
          <p:cNvPr id="3" name="Content Placeholder 2"/>
          <p:cNvSpPr>
            <a:spLocks noGrp="1"/>
          </p:cNvSpPr>
          <p:nvPr>
            <p:ph idx="1"/>
          </p:nvPr>
        </p:nvSpPr>
        <p:spPr>
          <a:xfrm>
            <a:off x="457200" y="1905000"/>
            <a:ext cx="8229600" cy="2895600"/>
          </a:xfrm>
        </p:spPr>
        <p:txBody>
          <a:bodyPr/>
          <a:lstStyle/>
          <a:p>
            <a:r>
              <a:rPr lang="en-US" dirty="0" smtClean="0"/>
              <a:t>Exercise 3.1</a:t>
            </a:r>
          </a:p>
          <a:p>
            <a:pPr lvl="2"/>
            <a:r>
              <a:rPr lang="en-US" dirty="0" smtClean="0"/>
              <a:t>Q-2,5</a:t>
            </a:r>
          </a:p>
          <a:p>
            <a:r>
              <a:rPr lang="en-US" dirty="0" smtClean="0"/>
              <a:t>Exercise 3.2</a:t>
            </a:r>
          </a:p>
          <a:p>
            <a:pPr lvl="2"/>
            <a:r>
              <a:rPr lang="en-US" dirty="0" smtClean="0"/>
              <a:t>Q-1,3</a:t>
            </a:r>
          </a:p>
          <a:p>
            <a:r>
              <a:rPr lang="en-US" dirty="0" smtClean="0"/>
              <a:t>Exercise 3.3</a:t>
            </a:r>
          </a:p>
          <a:p>
            <a:pPr lvl="2"/>
            <a:r>
              <a:rPr lang="en-US" dirty="0" smtClean="0"/>
              <a:t>Q-3</a:t>
            </a:r>
          </a:p>
          <a:p>
            <a:endParaRPr lang="en-US" dirty="0" smtClean="0"/>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4038600" cy="838200"/>
          </a:xfrm>
        </p:spPr>
        <p:txBody>
          <a:bodyPr/>
          <a:lstStyle/>
          <a:p>
            <a:r>
              <a:rPr lang="en-US" dirty="0" smtClean="0"/>
              <a:t>Quiz-1 ME-294</a:t>
            </a:r>
            <a:endParaRPr lang="en-US" dirty="0"/>
          </a:p>
        </p:txBody>
      </p:sp>
      <p:pic>
        <p:nvPicPr>
          <p:cNvPr id="4" name="Picture 4" descr="http://image.slidesharecdn.com/lecture1stressesandstrains-110808065939-phpapp02/95/lecture-1-stresses-and-strains-17-728.jpg?cb=1312804937"/>
          <p:cNvPicPr>
            <a:picLocks noGrp="1" noChangeAspect="1" noChangeArrowheads="1"/>
          </p:cNvPicPr>
          <p:nvPr>
            <p:ph idx="1"/>
          </p:nvPr>
        </p:nvPicPr>
        <p:blipFill>
          <a:blip r:embed="rId2"/>
          <a:srcRect l="10395" t="11441" r="15054" b="24231"/>
          <a:stretch>
            <a:fillRect/>
          </a:stretch>
        </p:blipFill>
        <p:spPr bwMode="auto">
          <a:xfrm>
            <a:off x="228600" y="1447800"/>
            <a:ext cx="6324600" cy="5029200"/>
          </a:xfrm>
          <a:prstGeom prst="rect">
            <a:avLst/>
          </a:prstGeom>
          <a:noFill/>
        </p:spPr>
      </p:pic>
      <p:sp>
        <p:nvSpPr>
          <p:cNvPr id="10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858000" y="1828800"/>
            <a:ext cx="1524000" cy="533400"/>
          </a:xfrm>
          <a:prstGeom prst="rect">
            <a:avLst/>
          </a:prstGeom>
          <a:noFill/>
        </p:spPr>
      </p:pic>
      <p:sp>
        <p:nvSpPr>
          <p:cNvPr id="1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934200" y="3886200"/>
            <a:ext cx="1371600" cy="3048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066800"/>
          </a:xfrm>
        </p:spPr>
        <p:txBody>
          <a:bodyPr/>
          <a:lstStyle/>
          <a:p>
            <a:r>
              <a:rPr lang="en-US" dirty="0" smtClean="0"/>
              <a:t>Types of Bars of varying sections</a:t>
            </a:r>
            <a:endParaRPr lang="en-US" dirty="0"/>
          </a:p>
        </p:txBody>
      </p:sp>
      <p:sp>
        <p:nvSpPr>
          <p:cNvPr id="3" name="Content Placeholder 2"/>
          <p:cNvSpPr>
            <a:spLocks noGrp="1"/>
          </p:cNvSpPr>
          <p:nvPr>
            <p:ph idx="1"/>
          </p:nvPr>
        </p:nvSpPr>
        <p:spPr/>
        <p:txBody>
          <a:bodyPr/>
          <a:lstStyle/>
          <a:p>
            <a:r>
              <a:rPr lang="en-US" dirty="0" smtClean="0"/>
              <a:t>Bars with different sections</a:t>
            </a:r>
          </a:p>
          <a:p>
            <a:r>
              <a:rPr lang="en-US" dirty="0" smtClean="0"/>
              <a:t>Bars of uniformly tapering sections</a:t>
            </a:r>
          </a:p>
          <a:p>
            <a:r>
              <a:rPr lang="en-US" dirty="0" smtClean="0"/>
              <a:t>Bars of Composite sections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62000"/>
          </a:xfrm>
        </p:spPr>
        <p:txBody>
          <a:bodyPr>
            <a:normAutofit/>
          </a:bodyPr>
          <a:lstStyle/>
          <a:p>
            <a:r>
              <a:rPr lang="en-US" dirty="0" smtClean="0"/>
              <a:t>The elongation of a Prismatic bar</a:t>
            </a:r>
            <a:endParaRPr lang="en-US" dirty="0"/>
          </a:p>
        </p:txBody>
      </p:sp>
      <p:sp>
        <p:nvSpPr>
          <p:cNvPr id="4" name="Content Placeholder 3"/>
          <p:cNvSpPr>
            <a:spLocks noGrp="1"/>
          </p:cNvSpPr>
          <p:nvPr>
            <p:ph idx="1"/>
          </p:nvPr>
        </p:nvSpPr>
        <p:spPr>
          <a:xfrm>
            <a:off x="457200" y="1219200"/>
            <a:ext cx="8229600" cy="5486400"/>
          </a:xfrm>
        </p:spPr>
        <p:txBody>
          <a:bodyPr>
            <a:normAutofit fontScale="70000" lnSpcReduction="20000"/>
          </a:bodyPr>
          <a:lstStyle/>
          <a:p>
            <a:r>
              <a:rPr lang="en-US" dirty="0" smtClean="0"/>
              <a:t>The elongation  of a prismatic bar subjected to a tensile load P is shown the following equation for the elongation of the bar:</a:t>
            </a:r>
          </a:p>
          <a:p>
            <a:endParaRPr lang="en-US" dirty="0" smtClean="0"/>
          </a:p>
          <a:p>
            <a:endParaRPr lang="en-US" dirty="0" smtClean="0"/>
          </a:p>
          <a:p>
            <a:pPr>
              <a:buNone/>
            </a:pPr>
            <a:endParaRPr lang="en-US" dirty="0" smtClean="0"/>
          </a:p>
          <a:p>
            <a:pPr>
              <a:buNone/>
            </a:pPr>
            <a:endParaRPr lang="en-US" dirty="0" smtClean="0"/>
          </a:p>
          <a:p>
            <a:pPr>
              <a:buNone/>
            </a:pPr>
            <a:endParaRPr lang="en-US" dirty="0" smtClean="0"/>
          </a:p>
          <a:p>
            <a:r>
              <a:rPr lang="en-US" dirty="0" smtClean="0"/>
              <a:t>This equation shows that the elongation is directly proportional to the load P and the length L and inversely proportional to the modulus of elasticity E and the cross-sectional area A. The product </a:t>
            </a:r>
            <a:r>
              <a:rPr lang="en-US" dirty="0" smtClean="0">
                <a:solidFill>
                  <a:srgbClr val="FF0000"/>
                </a:solidFill>
              </a:rPr>
              <a:t>EA</a:t>
            </a:r>
            <a:r>
              <a:rPr lang="en-US" dirty="0" smtClean="0"/>
              <a:t> is known as the </a:t>
            </a:r>
            <a:r>
              <a:rPr lang="en-US" i="1" dirty="0" smtClean="0">
                <a:solidFill>
                  <a:srgbClr val="FF0000"/>
                </a:solidFill>
              </a:rPr>
              <a:t>axial rigidity </a:t>
            </a:r>
            <a:r>
              <a:rPr lang="en-US" dirty="0" smtClean="0"/>
              <a:t>of the bar. </a:t>
            </a:r>
          </a:p>
          <a:p>
            <a:pPr>
              <a:buNone/>
            </a:pPr>
            <a:endParaRPr lang="en-US" dirty="0" smtClean="0"/>
          </a:p>
          <a:p>
            <a:r>
              <a:rPr lang="en-US" dirty="0" smtClean="0"/>
              <a:t>Above  Eq.  was derived for a member in tension, it applies equally well to a member in compression, in which case </a:t>
            </a:r>
            <a:r>
              <a:rPr lang="el-GR" dirty="0" smtClean="0"/>
              <a:t>δ</a:t>
            </a:r>
            <a:r>
              <a:rPr lang="en-US" dirty="0" smtClean="0"/>
              <a:t> represents the shortening of the bar. When that happens, elongation is usually taken as positive and shortening as negative.</a:t>
            </a:r>
          </a:p>
          <a:p>
            <a:pPr>
              <a:buNone/>
            </a:pPr>
            <a:r>
              <a:rPr lang="en-US" dirty="0" smtClean="0"/>
              <a:t> </a:t>
            </a:r>
          </a:p>
          <a:p>
            <a:r>
              <a:rPr lang="en-US" dirty="0" smtClean="0"/>
              <a:t>The change in length of a bar is normally very small in comparison to its length, especially when the material is a structural metal, such as steel or aluminum.</a:t>
            </a:r>
            <a:endParaRPr lang="en-US" dirty="0"/>
          </a:p>
        </p:txBody>
      </p:sp>
      <p:pic>
        <p:nvPicPr>
          <p:cNvPr id="5" name="Picture 4"/>
          <p:cNvPicPr>
            <a:picLocks noChangeAspect="1" noChangeArrowheads="1"/>
          </p:cNvPicPr>
          <p:nvPr/>
        </p:nvPicPr>
        <p:blipFill>
          <a:blip r:embed="rId2"/>
          <a:srcRect l="28125" t="36459" r="67188" b="58268"/>
          <a:stretch>
            <a:fillRect/>
          </a:stretch>
        </p:blipFill>
        <p:spPr bwMode="auto">
          <a:xfrm>
            <a:off x="3733800" y="1981200"/>
            <a:ext cx="1219200" cy="1066800"/>
          </a:xfrm>
          <a:prstGeom prst="rect">
            <a:avLst/>
          </a:prstGeom>
          <a:noFill/>
          <a:ln w="9525">
            <a:solidFill>
              <a:srgbClr val="FF0000"/>
            </a:solid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990600"/>
            <a:ext cx="5105400" cy="5029200"/>
          </a:xfrm>
        </p:spPr>
        <p:txBody>
          <a:bodyPr>
            <a:noAutofit/>
          </a:bodyPr>
          <a:lstStyle/>
          <a:p>
            <a:pPr>
              <a:buNone/>
            </a:pPr>
            <a:r>
              <a:rPr lang="en-US" sz="2400" dirty="0" smtClean="0"/>
              <a:t>A prismatic bar is a structural member having</a:t>
            </a:r>
          </a:p>
          <a:p>
            <a:r>
              <a:rPr lang="en-US" sz="2400" dirty="0" smtClean="0"/>
              <a:t> a straight longitudinal axis and </a:t>
            </a:r>
          </a:p>
          <a:p>
            <a:r>
              <a:rPr lang="en-US" sz="2400" dirty="0" smtClean="0"/>
              <a:t>constant cross section throughout its length.</a:t>
            </a:r>
          </a:p>
          <a:p>
            <a:pPr>
              <a:buNone/>
            </a:pPr>
            <a:endParaRPr lang="en-US" sz="2400" dirty="0" smtClean="0"/>
          </a:p>
          <a:p>
            <a:pPr>
              <a:buNone/>
            </a:pPr>
            <a:r>
              <a:rPr lang="en-US" sz="2400" dirty="0" smtClean="0"/>
              <a:t>Although we often use circular bars in our illustrations, structural members may have a variety of cross-sectional shapes, such as </a:t>
            </a:r>
          </a:p>
          <a:p>
            <a:r>
              <a:rPr lang="en-US" sz="2400" dirty="0" smtClean="0"/>
              <a:t>Solid cross sections</a:t>
            </a:r>
          </a:p>
          <a:p>
            <a:r>
              <a:rPr lang="en-US" sz="2400" dirty="0" smtClean="0"/>
              <a:t>Hollow or tubular cross sections</a:t>
            </a:r>
          </a:p>
          <a:p>
            <a:r>
              <a:rPr lang="en-US" sz="2400" dirty="0" smtClean="0"/>
              <a:t>Thin-walled open cross sections</a:t>
            </a:r>
            <a:endParaRPr lang="en-US" sz="2400" dirty="0"/>
          </a:p>
        </p:txBody>
      </p:sp>
      <p:pic>
        <p:nvPicPr>
          <p:cNvPr id="1026" name="Picture 2"/>
          <p:cNvPicPr>
            <a:picLocks noChangeAspect="1" noChangeArrowheads="1"/>
          </p:cNvPicPr>
          <p:nvPr/>
        </p:nvPicPr>
        <p:blipFill>
          <a:blip r:embed="rId2"/>
          <a:srcRect l="17969" t="10417" r="60156" b="40625"/>
          <a:stretch>
            <a:fillRect/>
          </a:stretch>
        </p:blipFill>
        <p:spPr bwMode="auto">
          <a:xfrm>
            <a:off x="5562600" y="685800"/>
            <a:ext cx="3276600" cy="5867400"/>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4" name="Picture 6" descr="http://image.slidesharecdn.com/lecture1stressesandstrains-110808065939-phpapp02/95/lecture-1-stresses-and-strains-20-728.jpg?cb=1312804937"/>
          <p:cNvPicPr>
            <a:picLocks noChangeAspect="1" noChangeArrowheads="1"/>
          </p:cNvPicPr>
          <p:nvPr/>
        </p:nvPicPr>
        <p:blipFill>
          <a:blip r:embed="rId2"/>
          <a:srcRect l="5494" t="7105" r="12088" b="17584"/>
          <a:stretch>
            <a:fillRect/>
          </a:stretch>
        </p:blipFill>
        <p:spPr bwMode="auto">
          <a:xfrm>
            <a:off x="381000" y="762000"/>
            <a:ext cx="8077200" cy="4800600"/>
          </a:xfrm>
          <a:prstGeom prst="rect">
            <a:avLst/>
          </a:prstGeom>
          <a:noFill/>
        </p:spPr>
      </p:pic>
      <p:sp>
        <p:nvSpPr>
          <p:cNvPr id="3" name="TextBox 2"/>
          <p:cNvSpPr txBox="1"/>
          <p:nvPr/>
        </p:nvSpPr>
        <p:spPr>
          <a:xfrm>
            <a:off x="1066800" y="5629870"/>
            <a:ext cx="6705600" cy="923330"/>
          </a:xfrm>
          <a:prstGeom prst="rect">
            <a:avLst/>
          </a:prstGeom>
          <a:noFill/>
        </p:spPr>
        <p:txBody>
          <a:bodyPr wrap="square" rtlCol="0">
            <a:spAutoFit/>
          </a:bodyPr>
          <a:lstStyle/>
          <a:p>
            <a:r>
              <a:rPr lang="en-US" dirty="0" smtClean="0"/>
              <a:t>Two Possibilities. All sections consist  have</a:t>
            </a:r>
          </a:p>
          <a:p>
            <a:pPr lvl="1">
              <a:buFont typeface="Arial" pitchFamily="34" charset="0"/>
              <a:buChar char="•"/>
            </a:pPr>
            <a:r>
              <a:rPr lang="en-US" dirty="0" smtClean="0"/>
              <a:t>Same material(Young’s Modulus is same)</a:t>
            </a:r>
          </a:p>
          <a:p>
            <a:pPr lvl="1">
              <a:buFont typeface="Arial" pitchFamily="34" charset="0"/>
              <a:buChar char="•"/>
            </a:pPr>
            <a:r>
              <a:rPr lang="en-US" dirty="0" smtClean="0"/>
              <a:t>Different materials(each section has different value of 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686800" cy="5334000"/>
          </a:xfrm>
        </p:spPr>
        <p:txBody>
          <a:bodyPr>
            <a:normAutofit fontScale="25000" lnSpcReduction="20000"/>
          </a:bodyPr>
          <a:lstStyle/>
          <a:p>
            <a:r>
              <a:rPr lang="en-US" dirty="0" smtClean="0"/>
              <a:t> </a:t>
            </a:r>
          </a:p>
          <a:p>
            <a:pPr>
              <a:buNone/>
            </a:pPr>
            <a:r>
              <a:rPr lang="en-US" sz="4800" dirty="0" smtClean="0"/>
              <a:t>Consider a circular bar of uniformly </a:t>
            </a:r>
            <a:r>
              <a:rPr lang="en-US" sz="4800" dirty="0" smtClean="0">
                <a:hlinkClick r:id="rId2"/>
              </a:rPr>
              <a:t>tapering</a:t>
            </a:r>
            <a:r>
              <a:rPr lang="en-US" sz="4800" dirty="0" smtClean="0"/>
              <a:t> section as shown in figure.</a:t>
            </a:r>
          </a:p>
          <a:p>
            <a:pPr>
              <a:buNone/>
            </a:pPr>
            <a:r>
              <a:rPr lang="en-US" sz="4800" dirty="0" smtClean="0"/>
              <a:t> </a:t>
            </a:r>
          </a:p>
          <a:p>
            <a:pPr>
              <a:buNone/>
            </a:pPr>
            <a:r>
              <a:rPr lang="en-US" sz="4800" dirty="0" smtClean="0"/>
              <a:t>Let P = Force applied on bar (Tensile) (N)</a:t>
            </a:r>
          </a:p>
          <a:p>
            <a:pPr>
              <a:buNone/>
            </a:pPr>
            <a:r>
              <a:rPr lang="en-US" sz="4800" dirty="0" smtClean="0"/>
              <a:t>                 L = Length of the bar (m)</a:t>
            </a:r>
          </a:p>
          <a:p>
            <a:pPr>
              <a:buNone/>
            </a:pPr>
            <a:r>
              <a:rPr lang="en-US" sz="4800" dirty="0" smtClean="0"/>
              <a:t> 	         d</a:t>
            </a:r>
            <a:r>
              <a:rPr lang="en-US" sz="4800" baseline="-25000" dirty="0" smtClean="0"/>
              <a:t>1</a:t>
            </a:r>
            <a:r>
              <a:rPr lang="en-US" sz="4800" dirty="0" smtClean="0"/>
              <a:t> = Diameter of the bigger end of the bar (m), and </a:t>
            </a:r>
          </a:p>
          <a:p>
            <a:pPr>
              <a:buNone/>
            </a:pPr>
            <a:r>
              <a:rPr lang="en-US" sz="4800" dirty="0" smtClean="0"/>
              <a:t>  	         d</a:t>
            </a:r>
            <a:r>
              <a:rPr lang="en-US" sz="4800" baseline="-25000" dirty="0" smtClean="0"/>
              <a:t>2</a:t>
            </a:r>
            <a:r>
              <a:rPr lang="en-US" sz="4800" dirty="0" smtClean="0"/>
              <a:t> = Diameter of the smaller end of the bar (m)</a:t>
            </a:r>
          </a:p>
          <a:p>
            <a:pPr>
              <a:buNone/>
            </a:pPr>
            <a:r>
              <a:rPr lang="en-US" sz="4800" dirty="0" smtClean="0"/>
              <a:t> </a:t>
            </a:r>
          </a:p>
          <a:p>
            <a:pPr>
              <a:buNone/>
            </a:pPr>
            <a:r>
              <a:rPr lang="en-US" sz="4800" dirty="0" smtClean="0"/>
              <a:t>Now, consider a small element of length </a:t>
            </a:r>
            <a:r>
              <a:rPr lang="en-US" sz="4800" dirty="0" err="1" smtClean="0"/>
              <a:t>dx</a:t>
            </a:r>
            <a:r>
              <a:rPr lang="en-US" sz="4800" dirty="0" smtClean="0"/>
              <a:t>, of the bar, </a:t>
            </a:r>
          </a:p>
          <a:p>
            <a:pPr>
              <a:buNone/>
            </a:pPr>
            <a:r>
              <a:rPr lang="en-US" sz="4800" dirty="0" smtClean="0"/>
              <a:t>at a distance x from the bigger end as shown in figure. </a:t>
            </a:r>
          </a:p>
          <a:p>
            <a:pPr>
              <a:buNone/>
            </a:pPr>
            <a:r>
              <a:rPr lang="en-US" sz="4800" dirty="0" smtClean="0"/>
              <a:t>		 Diameter of the bar at a distance x, from the origin,</a:t>
            </a:r>
          </a:p>
          <a:p>
            <a:pPr>
              <a:buNone/>
            </a:pPr>
            <a:r>
              <a:rPr lang="en-US" sz="4800" dirty="0" smtClean="0"/>
              <a:t>		 d = d</a:t>
            </a:r>
            <a:r>
              <a:rPr lang="en-US" sz="4800" baseline="-25000" dirty="0" smtClean="0"/>
              <a:t>1</a:t>
            </a:r>
            <a:r>
              <a:rPr lang="en-US" sz="4800" dirty="0" smtClean="0"/>
              <a:t> – (d</a:t>
            </a:r>
            <a:r>
              <a:rPr lang="en-US" sz="4800" baseline="-25000" dirty="0" smtClean="0"/>
              <a:t>1</a:t>
            </a:r>
            <a:r>
              <a:rPr lang="en-US" sz="4800" dirty="0" smtClean="0"/>
              <a:t> – d</a:t>
            </a:r>
            <a:r>
              <a:rPr lang="en-US" sz="4800" baseline="-25000" dirty="0" smtClean="0"/>
              <a:t>2</a:t>
            </a:r>
            <a:r>
              <a:rPr lang="en-US" sz="4800" dirty="0" smtClean="0"/>
              <a:t>) / </a:t>
            </a:r>
            <a:r>
              <a:rPr lang="en-US" sz="4800" dirty="0" err="1" smtClean="0"/>
              <a:t>L.x</a:t>
            </a:r>
            <a:r>
              <a:rPr lang="en-US" sz="4800" dirty="0" smtClean="0"/>
              <a:t>                                                           …(1)</a:t>
            </a:r>
          </a:p>
          <a:p>
            <a:pPr>
              <a:buNone/>
            </a:pPr>
            <a:r>
              <a:rPr lang="en-US" sz="4800" dirty="0" smtClean="0"/>
              <a:t> </a:t>
            </a:r>
          </a:p>
          <a:p>
            <a:pPr>
              <a:buNone/>
            </a:pPr>
            <a:r>
              <a:rPr lang="en-US" sz="4800" dirty="0" smtClean="0"/>
              <a:t>Let       k = (d</a:t>
            </a:r>
            <a:r>
              <a:rPr lang="en-US" sz="4800" baseline="-25000" dirty="0" smtClean="0"/>
              <a:t>1</a:t>
            </a:r>
            <a:r>
              <a:rPr lang="en-US" sz="4800" dirty="0" smtClean="0"/>
              <a:t> – d</a:t>
            </a:r>
            <a:r>
              <a:rPr lang="en-US" sz="4800" baseline="-25000" dirty="0" smtClean="0"/>
              <a:t>2</a:t>
            </a:r>
            <a:r>
              <a:rPr lang="en-US" sz="4800" dirty="0" smtClean="0"/>
              <a:t>) / L </a:t>
            </a:r>
          </a:p>
          <a:p>
            <a:pPr>
              <a:buNone/>
            </a:pPr>
            <a:r>
              <a:rPr lang="en-US" sz="4800" dirty="0" smtClean="0"/>
              <a:t> </a:t>
            </a:r>
          </a:p>
          <a:p>
            <a:pPr>
              <a:buNone/>
            </a:pPr>
            <a:r>
              <a:rPr lang="en-US" sz="4800" dirty="0" smtClean="0"/>
              <a:t>			⇒ d = d</a:t>
            </a:r>
            <a:r>
              <a:rPr lang="en-US" sz="4800" baseline="-25000" dirty="0" smtClean="0"/>
              <a:t>1</a:t>
            </a:r>
            <a:r>
              <a:rPr lang="en-US" sz="4800" dirty="0" smtClean="0"/>
              <a:t> – </a:t>
            </a:r>
            <a:r>
              <a:rPr lang="en-US" sz="4800" dirty="0" err="1" smtClean="0"/>
              <a:t>kx</a:t>
            </a:r>
            <a:r>
              <a:rPr lang="en-US" sz="4800" dirty="0" smtClean="0"/>
              <a:t> </a:t>
            </a:r>
          </a:p>
          <a:p>
            <a:pPr>
              <a:buNone/>
            </a:pPr>
            <a:r>
              <a:rPr lang="en-US" sz="4800" dirty="0" smtClean="0"/>
              <a:t> </a:t>
            </a:r>
          </a:p>
          <a:p>
            <a:pPr>
              <a:buNone/>
            </a:pPr>
            <a:r>
              <a:rPr lang="en-US" sz="4800" dirty="0" smtClean="0"/>
              <a:t>Thus, cross-sectional area of the bar at this section. </a:t>
            </a:r>
          </a:p>
          <a:p>
            <a:pPr>
              <a:buNone/>
            </a:pPr>
            <a:r>
              <a:rPr lang="en-US" sz="4800" dirty="0" smtClean="0"/>
              <a:t> </a:t>
            </a:r>
          </a:p>
          <a:p>
            <a:pPr>
              <a:buNone/>
            </a:pPr>
            <a:r>
              <a:rPr lang="en-US" sz="4800" dirty="0" smtClean="0"/>
              <a:t>		A = π/4 (d</a:t>
            </a:r>
            <a:r>
              <a:rPr lang="en-US" sz="4800" baseline="-25000" dirty="0" smtClean="0"/>
              <a:t>1</a:t>
            </a:r>
            <a:r>
              <a:rPr lang="en-US" sz="4800" dirty="0" smtClean="0"/>
              <a:t> – </a:t>
            </a:r>
            <a:r>
              <a:rPr lang="en-US" sz="4800" dirty="0" err="1" smtClean="0"/>
              <a:t>kx</a:t>
            </a:r>
            <a:r>
              <a:rPr lang="en-US" sz="4800" dirty="0" smtClean="0"/>
              <a:t>)</a:t>
            </a:r>
            <a:r>
              <a:rPr lang="en-US" sz="4800" baseline="30000" dirty="0" smtClean="0"/>
              <a:t>2</a:t>
            </a:r>
            <a:r>
              <a:rPr lang="en-US" sz="4800" dirty="0" smtClean="0"/>
              <a:t>                                                       …(2)</a:t>
            </a:r>
          </a:p>
          <a:p>
            <a:pPr>
              <a:buNone/>
            </a:pPr>
            <a:r>
              <a:rPr lang="en-US" sz="4800" dirty="0" smtClean="0"/>
              <a:t> </a:t>
            </a:r>
          </a:p>
          <a:p>
            <a:pPr>
              <a:buNone/>
            </a:pPr>
            <a:r>
              <a:rPr lang="en-US" sz="4800" dirty="0" smtClean="0"/>
              <a:t>		Stress:  Ó = P/π/4 (d</a:t>
            </a:r>
            <a:r>
              <a:rPr lang="en-US" sz="4800" baseline="-25000" dirty="0" smtClean="0"/>
              <a:t>1</a:t>
            </a:r>
            <a:r>
              <a:rPr lang="en-US" sz="4800" dirty="0" smtClean="0"/>
              <a:t> – </a:t>
            </a:r>
            <a:r>
              <a:rPr lang="en-US" sz="4800" dirty="0" err="1" smtClean="0"/>
              <a:t>kx</a:t>
            </a:r>
            <a:r>
              <a:rPr lang="en-US" sz="4800" dirty="0" smtClean="0"/>
              <a:t>)</a:t>
            </a:r>
            <a:r>
              <a:rPr lang="en-US" sz="4800" baseline="30000" dirty="0" smtClean="0"/>
              <a:t>2</a:t>
            </a:r>
            <a:r>
              <a:rPr lang="en-US" sz="4800" dirty="0" smtClean="0"/>
              <a:t> = 4P/π(d</a:t>
            </a:r>
            <a:r>
              <a:rPr lang="en-US" sz="4800" baseline="-25000" dirty="0" smtClean="0"/>
              <a:t>1</a:t>
            </a:r>
            <a:r>
              <a:rPr lang="en-US" sz="4800" dirty="0" smtClean="0"/>
              <a:t> – </a:t>
            </a:r>
            <a:r>
              <a:rPr lang="en-US" sz="4800" dirty="0" err="1" smtClean="0"/>
              <a:t>kx</a:t>
            </a:r>
            <a:r>
              <a:rPr lang="en-US" sz="4800" dirty="0" smtClean="0"/>
              <a:t>)</a:t>
            </a:r>
            <a:r>
              <a:rPr lang="en-US" sz="4800" baseline="30000" dirty="0" smtClean="0"/>
              <a:t>2</a:t>
            </a:r>
            <a:r>
              <a:rPr lang="en-US" sz="4800" dirty="0" smtClean="0"/>
              <a:t>                       …(3)</a:t>
            </a:r>
          </a:p>
          <a:p>
            <a:pPr>
              <a:buNone/>
            </a:pPr>
            <a:r>
              <a:rPr lang="en-US" sz="4800" dirty="0" smtClean="0"/>
              <a:t> </a:t>
            </a:r>
          </a:p>
          <a:p>
            <a:pPr>
              <a:buNone/>
            </a:pPr>
            <a:r>
              <a:rPr lang="en-US" sz="4800" dirty="0" smtClean="0"/>
              <a:t>	And     Strain ε = Ó/E = 4P/</a:t>
            </a:r>
            <a:r>
              <a:rPr lang="en-US" sz="4800" dirty="0" err="1" smtClean="0"/>
              <a:t>πE</a:t>
            </a:r>
            <a:r>
              <a:rPr lang="en-US" sz="4800" dirty="0" smtClean="0"/>
              <a:t>(d</a:t>
            </a:r>
            <a:r>
              <a:rPr lang="en-US" sz="4800" baseline="-25000" dirty="0" smtClean="0"/>
              <a:t>1</a:t>
            </a:r>
            <a:r>
              <a:rPr lang="en-US" sz="4800" dirty="0" smtClean="0"/>
              <a:t> – </a:t>
            </a:r>
            <a:r>
              <a:rPr lang="en-US" sz="4800" dirty="0" err="1" smtClean="0"/>
              <a:t>kx</a:t>
            </a:r>
            <a:r>
              <a:rPr lang="en-US" sz="4800" dirty="0" smtClean="0"/>
              <a:t>)</a:t>
            </a:r>
            <a:r>
              <a:rPr lang="en-US" sz="4800" baseline="30000" dirty="0" smtClean="0"/>
              <a:t>2</a:t>
            </a:r>
            <a:r>
              <a:rPr lang="en-US" sz="4800" dirty="0" smtClean="0"/>
              <a:t>                                         …(4)</a:t>
            </a:r>
          </a:p>
          <a:p>
            <a:pPr>
              <a:buNone/>
            </a:pPr>
            <a:r>
              <a:rPr lang="en-US" sz="4800" dirty="0" smtClean="0"/>
              <a:t> </a:t>
            </a:r>
          </a:p>
          <a:p>
            <a:pPr>
              <a:buNone/>
            </a:pPr>
            <a:r>
              <a:rPr lang="en-US" sz="4800" dirty="0" smtClean="0"/>
              <a:t>Elongation of the elementary length = ε = </a:t>
            </a:r>
            <a:r>
              <a:rPr lang="en-US" sz="4800" dirty="0" err="1" smtClean="0"/>
              <a:t>dx</a:t>
            </a:r>
            <a:r>
              <a:rPr lang="en-US" sz="4800" dirty="0" smtClean="0"/>
              <a:t> = 4P.dx / </a:t>
            </a:r>
            <a:r>
              <a:rPr lang="en-US" sz="4800" dirty="0" err="1" smtClean="0"/>
              <a:t>πE</a:t>
            </a:r>
            <a:r>
              <a:rPr lang="en-US" sz="4800" dirty="0" smtClean="0"/>
              <a:t>(d1 - </a:t>
            </a:r>
            <a:r>
              <a:rPr lang="en-US" sz="4800" dirty="0" err="1" smtClean="0"/>
              <a:t>kx</a:t>
            </a:r>
            <a:r>
              <a:rPr lang="en-US" sz="4800" dirty="0" smtClean="0"/>
              <a:t>)</a:t>
            </a:r>
            <a:r>
              <a:rPr lang="en-US" sz="4800" baseline="30000" dirty="0" smtClean="0"/>
              <a:t>2</a:t>
            </a:r>
            <a:r>
              <a:rPr lang="en-US" sz="4800" dirty="0" smtClean="0"/>
              <a:t> </a:t>
            </a:r>
          </a:p>
          <a:p>
            <a:pPr>
              <a:buNone/>
            </a:pPr>
            <a:r>
              <a:rPr lang="en-US" sz="4800" dirty="0" smtClean="0"/>
              <a:t> </a:t>
            </a:r>
          </a:p>
          <a:p>
            <a:pPr>
              <a:buNone/>
            </a:pPr>
            <a:r>
              <a:rPr lang="en-US" sz="4800" dirty="0" smtClean="0"/>
              <a:t>Therefore, total extension of the bar may be found out by integrating the equation (5) between the limits x = 0; x = L.</a:t>
            </a:r>
          </a:p>
          <a:p>
            <a:pPr>
              <a:buNone/>
            </a:pPr>
            <a:endParaRPr lang="en-US" dirty="0"/>
          </a:p>
        </p:txBody>
      </p:sp>
      <p:pic>
        <p:nvPicPr>
          <p:cNvPr id="41986" name="Picture 2" descr="stress-in-bar-of-uniformly-tapering-circular-cross-section1.JPG"/>
          <p:cNvPicPr>
            <a:picLocks noChangeAspect="1" noChangeArrowheads="1"/>
          </p:cNvPicPr>
          <p:nvPr/>
        </p:nvPicPr>
        <p:blipFill>
          <a:blip r:embed="rId3"/>
          <a:srcRect/>
          <a:stretch>
            <a:fillRect/>
          </a:stretch>
        </p:blipFill>
        <p:spPr bwMode="auto">
          <a:xfrm>
            <a:off x="5334000" y="1371600"/>
            <a:ext cx="3314700" cy="2171701"/>
          </a:xfrm>
          <a:prstGeom prst="rect">
            <a:avLst/>
          </a:prstGeom>
          <a:noFill/>
        </p:spPr>
      </p:pic>
      <p:sp>
        <p:nvSpPr>
          <p:cNvPr id="4" name="Rectangle 3"/>
          <p:cNvSpPr/>
          <p:nvPr/>
        </p:nvSpPr>
        <p:spPr>
          <a:xfrm>
            <a:off x="0" y="605135"/>
            <a:ext cx="9144000" cy="461665"/>
          </a:xfrm>
          <a:prstGeom prst="rect">
            <a:avLst/>
          </a:prstGeom>
        </p:spPr>
        <p:txBody>
          <a:bodyPr wrap="square">
            <a:spAutoFit/>
          </a:bodyPr>
          <a:lstStyle/>
          <a:p>
            <a:r>
              <a:rPr lang="en-US" sz="2400" b="1" dirty="0" smtClean="0"/>
              <a:t>Stress in Bars of Uniformly Tapering Circular X-Section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image.slidesharecdn.com/lecture1stressesandstrains-110808065939-phpapp02/95/lecture-1-stresses-and-strains-23-728.jpg?cb=1312804937"/>
          <p:cNvPicPr>
            <a:picLocks noChangeAspect="1" noChangeArrowheads="1"/>
          </p:cNvPicPr>
          <p:nvPr/>
        </p:nvPicPr>
        <p:blipFill>
          <a:blip r:embed="rId2"/>
          <a:srcRect l="5494" t="7105" r="5495" b="13321"/>
          <a:stretch>
            <a:fillRect/>
          </a:stretch>
        </p:blipFill>
        <p:spPr bwMode="auto">
          <a:xfrm>
            <a:off x="609600" y="1447800"/>
            <a:ext cx="7924800" cy="5257800"/>
          </a:xfrm>
          <a:prstGeom prst="rect">
            <a:avLst/>
          </a:prstGeom>
          <a:noFill/>
        </p:spPr>
      </p:pic>
      <p:sp>
        <p:nvSpPr>
          <p:cNvPr id="3" name="TextBox 2"/>
          <p:cNvSpPr txBox="1"/>
          <p:nvPr/>
        </p:nvSpPr>
        <p:spPr>
          <a:xfrm>
            <a:off x="457200" y="649069"/>
            <a:ext cx="8319906" cy="646331"/>
          </a:xfrm>
          <a:prstGeom prst="rect">
            <a:avLst/>
          </a:prstGeom>
          <a:noFill/>
        </p:spPr>
        <p:txBody>
          <a:bodyPr wrap="none" rtlCol="0">
            <a:spAutoFit/>
          </a:bodyPr>
          <a:lstStyle/>
          <a:p>
            <a:pPr>
              <a:buFont typeface="Arial" pitchFamily="34" charset="0"/>
              <a:buChar char="•"/>
            </a:pPr>
            <a:r>
              <a:rPr lang="en-US" dirty="0" smtClean="0"/>
              <a:t>  Extension or contraction of bars is equal</a:t>
            </a:r>
          </a:p>
          <a:p>
            <a:pPr>
              <a:buFont typeface="Arial" pitchFamily="34" charset="0"/>
              <a:buChar char="•"/>
            </a:pPr>
            <a:r>
              <a:rPr lang="en-US" dirty="0" smtClean="0"/>
              <a:t>  Total external load on the bars is equal to the sum of loads carried by each bar</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8915400" cy="914400"/>
          </a:xfrm>
        </p:spPr>
        <p:txBody>
          <a:bodyPr>
            <a:normAutofit/>
          </a:bodyPr>
          <a:lstStyle/>
          <a:p>
            <a:r>
              <a:rPr lang="en-US" sz="3200" dirty="0" smtClean="0"/>
              <a:t>Engineering , Strength and Structure</a:t>
            </a:r>
            <a:endParaRPr lang="en-US" sz="3200" dirty="0"/>
          </a:p>
        </p:txBody>
      </p:sp>
      <p:sp>
        <p:nvSpPr>
          <p:cNvPr id="7" name="Rectangle 6"/>
          <p:cNvSpPr/>
          <p:nvPr/>
        </p:nvSpPr>
        <p:spPr>
          <a:xfrm>
            <a:off x="457200" y="1219200"/>
            <a:ext cx="8382000" cy="5509200"/>
          </a:xfrm>
          <a:prstGeom prst="rect">
            <a:avLst/>
          </a:prstGeom>
        </p:spPr>
        <p:txBody>
          <a:bodyPr wrap="square">
            <a:spAutoFit/>
          </a:bodyPr>
          <a:lstStyle/>
          <a:p>
            <a:pPr>
              <a:buFont typeface="Arial" pitchFamily="34" charset="0"/>
              <a:buChar char="•"/>
            </a:pPr>
            <a:r>
              <a:rPr lang="en-US" sz="2200" dirty="0" smtClean="0"/>
              <a:t>   Engineering has been aptly described as the application of science to the common purposes of life. </a:t>
            </a:r>
          </a:p>
          <a:p>
            <a:pPr lvl="1">
              <a:buFont typeface="Arial" pitchFamily="34" charset="0"/>
              <a:buChar char="•"/>
            </a:pPr>
            <a:r>
              <a:rPr lang="en-US" sz="2200" dirty="0" smtClean="0"/>
              <a:t>In fulfilling that mission, engineers design variety of objects to serve the basic needs of society. These needs include housing, agriculture, transportation etc.</a:t>
            </a:r>
          </a:p>
          <a:p>
            <a:pPr lvl="1">
              <a:buFont typeface="Arial" pitchFamily="34" charset="0"/>
              <a:buChar char="•"/>
            </a:pPr>
            <a:r>
              <a:rPr lang="en-US" sz="2200" dirty="0" smtClean="0"/>
              <a:t> Factors to be considered in design include functionality, strength, appearance, economics, and environmental effects.</a:t>
            </a:r>
          </a:p>
          <a:p>
            <a:pPr lvl="1"/>
            <a:endParaRPr lang="en-US" sz="2200" dirty="0" smtClean="0"/>
          </a:p>
          <a:p>
            <a:pPr>
              <a:buFont typeface="Arial" pitchFamily="34" charset="0"/>
              <a:buChar char="•"/>
            </a:pPr>
            <a:r>
              <a:rPr lang="en-US" sz="2200" dirty="0" smtClean="0"/>
              <a:t>   However, when studying mechanics of materials, our principal design interest is strength, that is, </a:t>
            </a:r>
            <a:r>
              <a:rPr lang="en-US" sz="2200" i="1" dirty="0" smtClean="0">
                <a:solidFill>
                  <a:srgbClr val="FF0000"/>
                </a:solidFill>
              </a:rPr>
              <a:t>the capacity of the object to support or transmit loads.</a:t>
            </a:r>
          </a:p>
          <a:p>
            <a:pPr lvl="1">
              <a:buFont typeface="Arial" pitchFamily="34" charset="0"/>
              <a:buChar char="•"/>
            </a:pPr>
            <a:r>
              <a:rPr lang="en-US" sz="2200" dirty="0" smtClean="0"/>
              <a:t>   Objects that must sustain loads include buildings, machines, containers, trucks, aircraft, ships, and the like. </a:t>
            </a:r>
          </a:p>
          <a:p>
            <a:pPr lvl="1">
              <a:buFont typeface="Arial" pitchFamily="34" charset="0"/>
              <a:buChar char="•"/>
            </a:pPr>
            <a:r>
              <a:rPr lang="en-US" sz="2200" dirty="0" smtClean="0"/>
              <a:t>   For simplicity, we will refer to all such objects as structures; thus, a structure is any object that must support or transmit loads.</a:t>
            </a:r>
            <a:endParaRPr lang="en-US" sz="2200" dirty="0"/>
          </a:p>
        </p:txBody>
      </p:sp>
    </p:spTree>
    <p:extLst>
      <p:ext uri="{BB962C8B-B14F-4D97-AF65-F5344CB8AC3E}">
        <p14:creationId xmlns:p14="http://schemas.microsoft.com/office/powerpoint/2010/main" val="198590677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1154</TotalTime>
  <Words>1013</Words>
  <Application>Microsoft Office PowerPoint</Application>
  <PresentationFormat>On-screen Show (4:3)</PresentationFormat>
  <Paragraphs>109</Paragraphs>
  <Slides>15</Slides>
  <Notes>0</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Georgia</vt:lpstr>
      <vt:lpstr>Trebuchet MS</vt:lpstr>
      <vt:lpstr>Wingdings 2</vt:lpstr>
      <vt:lpstr>Urban</vt:lpstr>
      <vt:lpstr>Mechanics of Materials(ME-294)</vt:lpstr>
      <vt:lpstr>Quiz-1 ME-294</vt:lpstr>
      <vt:lpstr>Types of Bars of varying sections</vt:lpstr>
      <vt:lpstr>The elongation of a Prismatic bar</vt:lpstr>
      <vt:lpstr>PowerPoint Presentation</vt:lpstr>
      <vt:lpstr>PowerPoint Presentation</vt:lpstr>
      <vt:lpstr>PowerPoint Presentation</vt:lpstr>
      <vt:lpstr>PowerPoint Presentation</vt:lpstr>
      <vt:lpstr>Engineering , Strength and Structure</vt:lpstr>
      <vt:lpstr>Allowable Load</vt:lpstr>
      <vt:lpstr>PowerPoint Presentation</vt:lpstr>
      <vt:lpstr>Factors of safety</vt:lpstr>
      <vt:lpstr>Factors of safety</vt:lpstr>
      <vt:lpstr>PowerPoint Presentation</vt:lpstr>
      <vt:lpstr>Assignment=2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Mechanics of Materials(ME-294)</dc:title>
  <dc:creator>AZAM</dc:creator>
  <cp:lastModifiedBy>Muhammad Azam</cp:lastModifiedBy>
  <cp:revision>141</cp:revision>
  <dcterms:created xsi:type="dcterms:W3CDTF">2015-02-01T13:29:53Z</dcterms:created>
  <dcterms:modified xsi:type="dcterms:W3CDTF">2015-04-25T09:40:18Z</dcterms:modified>
</cp:coreProperties>
</file>